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30" name="Zástupný symbol dátumu 29"/>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19" name="Zástupný symbol päty 18"/>
          <p:cNvSpPr>
            <a:spLocks noGrp="1"/>
          </p:cNvSpPr>
          <p:nvPr>
            <p:ph type="ftr" sz="quarter" idx="11"/>
          </p:nvPr>
        </p:nvSpPr>
        <p:spPr/>
        <p:txBody>
          <a:bodyPr/>
          <a:lstStyle/>
          <a:p>
            <a:endParaRPr lang="sk-SK"/>
          </a:p>
        </p:txBody>
      </p:sp>
      <p:sp>
        <p:nvSpPr>
          <p:cNvPr id="27" name="Zástupný symbol čísla snímky 26"/>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914401"/>
            <a:ext cx="2057400" cy="5211763"/>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914401"/>
            <a:ext cx="6019800" cy="5211763"/>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F6EE7D8C-173F-46D7-867B-BF724B3A40E1}"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Obdĺžnik s jedným odstrihnutým a zaobleným roho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uhlý trojuho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k-SK" smtClean="0"/>
              <a:t>Kliknite sem a upravte štýl predlohy nadpisov.</a:t>
            </a:r>
            <a:endParaRPr kumimoji="0" lang="en-US"/>
          </a:p>
        </p:txBody>
      </p:sp>
      <p:sp>
        <p:nvSpPr>
          <p:cNvPr id="4" name="Zástupný symbol tex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p:txBody>
          <a:bodyPr/>
          <a:lstStyle/>
          <a:p>
            <a:fld id="{5FB99D33-6C18-46B3-83F3-BCAA3F9E9CA0}" type="datetimeFigureOut">
              <a:rPr lang="sk-SK" smtClean="0"/>
              <a:pPr/>
              <a:t>07.12.2020</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a:xfrm>
            <a:off x="8077200" y="6356350"/>
            <a:ext cx="609600" cy="365125"/>
          </a:xfrm>
        </p:spPr>
        <p:txBody>
          <a:bodyPr/>
          <a:lstStyle/>
          <a:p>
            <a:fld id="{F6EE7D8C-173F-46D7-867B-BF724B3A40E1}" type="slidenum">
              <a:rPr lang="sk-SK" smtClean="0"/>
              <a:pPr/>
              <a:t>‹#›</a:t>
            </a:fld>
            <a:endParaRPr lang="sk-SK"/>
          </a:p>
        </p:txBody>
      </p:sp>
      <p:sp>
        <p:nvSpPr>
          <p:cNvPr id="3" name="Zástupný symbol obrázka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k-SK" smtClean="0"/>
              <a:t>Ak chcete pridať obrázok, kliknite na ikonu</a:t>
            </a:r>
            <a:endParaRPr kumimoji="0" lang="en-US" dirty="0"/>
          </a:p>
        </p:txBody>
      </p:sp>
      <p:sp>
        <p:nvSpPr>
          <p:cNvPr id="10" name="Voľná form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ľná form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oľná form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ľná form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nadpis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k-SK" smtClean="0"/>
              <a:t>Kliknite sem a upravte štýl predlohy nadpisov.</a:t>
            </a:r>
            <a:endParaRPr kumimoji="0" lang="en-US"/>
          </a:p>
        </p:txBody>
      </p:sp>
      <p:sp>
        <p:nvSpPr>
          <p:cNvPr id="30" name="Zástupný symbol tex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0" name="Zástupný symbol dátumu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B99D33-6C18-46B3-83F3-BCAA3F9E9CA0}" type="datetimeFigureOut">
              <a:rPr lang="sk-SK" smtClean="0"/>
              <a:pPr/>
              <a:t>07.12.2020</a:t>
            </a:fld>
            <a:endParaRPr lang="sk-SK"/>
          </a:p>
        </p:txBody>
      </p:sp>
      <p:sp>
        <p:nvSpPr>
          <p:cNvPr id="22" name="Zástupný symbol päty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k-SK"/>
          </a:p>
        </p:txBody>
      </p:sp>
      <p:sp>
        <p:nvSpPr>
          <p:cNvPr id="18" name="Zástupný symbol čísla snímky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EE7D8C-173F-46D7-867B-BF724B3A40E1}" type="slidenum">
              <a:rPr lang="sk-SK" smtClean="0"/>
              <a:pPr/>
              <a:t>‹#›</a:t>
            </a:fld>
            <a:endParaRPr lang="sk-SK"/>
          </a:p>
        </p:txBody>
      </p:sp>
      <p:grpSp>
        <p:nvGrpSpPr>
          <p:cNvPr id="2" name="Skupina 1"/>
          <p:cNvGrpSpPr/>
          <p:nvPr/>
        </p:nvGrpSpPr>
        <p:grpSpPr>
          <a:xfrm>
            <a:off x="-19017" y="202408"/>
            <a:ext cx="9180548" cy="649224"/>
            <a:chOff x="-19045" y="216550"/>
            <a:chExt cx="9180548" cy="649224"/>
          </a:xfrm>
        </p:grpSpPr>
        <p:sp>
          <p:nvSpPr>
            <p:cNvPr id="12" name="Voľná form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ľná form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Ako sa učiť počas </a:t>
            </a:r>
            <a:r>
              <a:rPr lang="sk-SK" dirty="0" err="1" smtClean="0"/>
              <a:t>online</a:t>
            </a:r>
            <a:r>
              <a:rPr lang="sk-SK" dirty="0" smtClean="0"/>
              <a:t> vyučovania</a:t>
            </a:r>
            <a:endParaRPr lang="sk-SK" dirty="0"/>
          </a:p>
        </p:txBody>
      </p:sp>
      <p:sp>
        <p:nvSpPr>
          <p:cNvPr id="3" name="Podnadpis 2"/>
          <p:cNvSpPr>
            <a:spLocks noGrp="1"/>
          </p:cNvSpPr>
          <p:nvPr>
            <p:ph type="subTitle" idx="1"/>
          </p:nvPr>
        </p:nvSpPr>
        <p:spPr/>
        <p:txBody>
          <a:bodyPr/>
          <a:lstStyle/>
          <a:p>
            <a:r>
              <a:rPr lang="sk-SK" dirty="0" smtClean="0"/>
              <a:t>Mgr. Henrieta Popluhárová</a:t>
            </a:r>
          </a:p>
          <a:p>
            <a:r>
              <a:rPr lang="sk-SK" dirty="0" smtClean="0"/>
              <a:t>Psychológ</a:t>
            </a:r>
          </a:p>
          <a:p>
            <a:r>
              <a:rPr lang="sk-SK" dirty="0" smtClean="0"/>
              <a:t>CPPPaP Galanta</a:t>
            </a:r>
            <a:endParaRPr lang="sk-SK"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704088"/>
            <a:ext cx="8291264" cy="2292864"/>
          </a:xfrm>
        </p:spPr>
        <p:txBody>
          <a:bodyPr>
            <a:normAutofit fontScale="90000"/>
          </a:bodyPr>
          <a:lstStyle/>
          <a:p>
            <a:pPr lvl="0"/>
            <a:r>
              <a:rPr lang="sk-SK" dirty="0" smtClean="0"/>
              <a:t> </a:t>
            </a:r>
            <a:r>
              <a:rPr lang="sk-SK" b="1" dirty="0" smtClean="0"/>
              <a:t>Koho môžem požiadať o pomoc, ak niečomu nerozumiem:</a:t>
            </a:r>
            <a:r>
              <a:rPr lang="sk-SK" dirty="0" smtClean="0"/>
              <a:t/>
            </a:r>
            <a:br>
              <a:rPr lang="sk-SK" dirty="0" smtClean="0"/>
            </a:br>
            <a:endParaRPr lang="sk-SK" dirty="0"/>
          </a:p>
        </p:txBody>
      </p:sp>
      <p:sp>
        <p:nvSpPr>
          <p:cNvPr id="3" name="Zástupný symbol obsahu 2"/>
          <p:cNvSpPr>
            <a:spLocks noGrp="1"/>
          </p:cNvSpPr>
          <p:nvPr>
            <p:ph idx="1"/>
          </p:nvPr>
        </p:nvSpPr>
        <p:spPr>
          <a:xfrm>
            <a:off x="467544" y="2348880"/>
            <a:ext cx="8229600" cy="4320480"/>
          </a:xfrm>
        </p:spPr>
        <p:txBody>
          <a:bodyPr>
            <a:normAutofit fontScale="92500" lnSpcReduction="10000"/>
          </a:bodyPr>
          <a:lstStyle/>
          <a:p>
            <a:r>
              <a:rPr lang="sk-SK" dirty="0" smtClean="0"/>
              <a:t>A, mamu, otca</a:t>
            </a:r>
          </a:p>
          <a:p>
            <a:r>
              <a:rPr lang="sk-SK" dirty="0" smtClean="0"/>
              <a:t>B, staršieho súrodenca, bratranca, sesternicu...</a:t>
            </a:r>
          </a:p>
          <a:p>
            <a:r>
              <a:rPr lang="sk-SK" dirty="0" smtClean="0"/>
              <a:t>C, spolužiaka</a:t>
            </a:r>
          </a:p>
          <a:p>
            <a:r>
              <a:rPr lang="sk-SK" dirty="0" smtClean="0"/>
              <a:t>D, pani učiteľku/pána učiteľa</a:t>
            </a:r>
          </a:p>
          <a:p>
            <a:endParaRPr lang="sk-SK" dirty="0" smtClean="0"/>
          </a:p>
          <a:p>
            <a:endParaRPr lang="sk-SK" dirty="0" smtClean="0"/>
          </a:p>
          <a:p>
            <a:endParaRPr lang="sk-SK" dirty="0" smtClean="0"/>
          </a:p>
          <a:p>
            <a:pPr>
              <a:buNone/>
            </a:pPr>
            <a:endParaRPr lang="sk-SK" dirty="0" smtClean="0"/>
          </a:p>
          <a:p>
            <a:pPr>
              <a:buNone/>
            </a:pPr>
            <a:r>
              <a:rPr lang="sk-SK" dirty="0" smtClean="0"/>
              <a:t>    	O pomoc s učením môžete požiadať kohokoľvek, kto 	je ochotný vám pomôcť, má na vás čas a je dostatočne 	trpezlivý, aby vám to vysvetlil. </a:t>
            </a:r>
          </a:p>
          <a:p>
            <a:endParaRPr lang="sk-SK" dirty="0"/>
          </a:p>
        </p:txBody>
      </p:sp>
      <p:pic>
        <p:nvPicPr>
          <p:cNvPr id="3074" name="Picture 2" descr="C:\Users\CPPPaP\Desktop\kniha 3.jpg"/>
          <p:cNvPicPr>
            <a:picLocks noChangeAspect="1" noChangeArrowheads="1"/>
          </p:cNvPicPr>
          <p:nvPr/>
        </p:nvPicPr>
        <p:blipFill>
          <a:blip r:embed="rId2" cstate="print"/>
          <a:srcRect/>
          <a:stretch>
            <a:fillRect/>
          </a:stretch>
        </p:blipFill>
        <p:spPr bwMode="auto">
          <a:xfrm>
            <a:off x="246649" y="5589240"/>
            <a:ext cx="1120487" cy="104949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p:cTn id="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8" end="8"/>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074"/>
                                        </p:tgtEl>
                                        <p:attrNameLst>
                                          <p:attrName>style.visibility</p:attrName>
                                        </p:attrNameLst>
                                      </p:cBhvr>
                                      <p:to>
                                        <p:strVal val="visible"/>
                                      </p:to>
                                    </p:set>
                                    <p:anim calcmode="lin" valueType="num">
                                      <p:cBhvr>
                                        <p:cTn id="13" dur="1000" fill="hold"/>
                                        <p:tgtEl>
                                          <p:spTgt spid="3074"/>
                                        </p:tgtEl>
                                        <p:attrNameLst>
                                          <p:attrName>ppt_w</p:attrName>
                                        </p:attrNameLst>
                                      </p:cBhvr>
                                      <p:tavLst>
                                        <p:tav tm="0">
                                          <p:val>
                                            <p:fltVal val="0"/>
                                          </p:val>
                                        </p:tav>
                                        <p:tav tm="100000">
                                          <p:val>
                                            <p:strVal val="#ppt_w"/>
                                          </p:val>
                                        </p:tav>
                                      </p:tavLst>
                                    </p:anim>
                                    <p:anim calcmode="lin" valueType="num">
                                      <p:cBhvr>
                                        <p:cTn id="14" dur="1000" fill="hold"/>
                                        <p:tgtEl>
                                          <p:spTgt spid="3074"/>
                                        </p:tgtEl>
                                        <p:attrNameLst>
                                          <p:attrName>ppt_h</p:attrName>
                                        </p:attrNameLst>
                                      </p:cBhvr>
                                      <p:tavLst>
                                        <p:tav tm="0">
                                          <p:val>
                                            <p:fltVal val="0"/>
                                          </p:val>
                                        </p:tav>
                                        <p:tav tm="100000">
                                          <p:val>
                                            <p:strVal val="#ppt_h"/>
                                          </p:val>
                                        </p:tav>
                                      </p:tavLst>
                                    </p:anim>
                                    <p:anim calcmode="lin" valueType="num">
                                      <p:cBhvr>
                                        <p:cTn id="15" dur="1000" fill="hold"/>
                                        <p:tgtEl>
                                          <p:spTgt spid="3074"/>
                                        </p:tgtEl>
                                        <p:attrNameLst>
                                          <p:attrName>style.rotation</p:attrName>
                                        </p:attrNameLst>
                                      </p:cBhvr>
                                      <p:tavLst>
                                        <p:tav tm="0">
                                          <p:val>
                                            <p:fltVal val="90"/>
                                          </p:val>
                                        </p:tav>
                                        <p:tav tm="100000">
                                          <p:val>
                                            <p:fltVal val="0"/>
                                          </p:val>
                                        </p:tav>
                                      </p:tavLst>
                                    </p:anim>
                                    <p:animEffect transition="in" filter="fade">
                                      <p:cBhvr>
                                        <p:cTn id="16"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332656"/>
            <a:ext cx="8363272" cy="2520280"/>
          </a:xfrm>
        </p:spPr>
        <p:txBody>
          <a:bodyPr>
            <a:normAutofit fontScale="90000"/>
          </a:bodyPr>
          <a:lstStyle/>
          <a:p>
            <a:pPr lvl="0"/>
            <a:r>
              <a:rPr lang="sk-SK" b="1" dirty="0" smtClean="0"/>
              <a:t/>
            </a:r>
            <a:br>
              <a:rPr lang="sk-SK" b="1" dirty="0" smtClean="0"/>
            </a:br>
            <a:r>
              <a:rPr lang="sk-SK" b="1" dirty="0" smtClean="0"/>
              <a:t>Ak mám problém s pripojením počas </a:t>
            </a:r>
            <a:r>
              <a:rPr lang="sk-SK" b="1" dirty="0" err="1" smtClean="0"/>
              <a:t>online</a:t>
            </a:r>
            <a:r>
              <a:rPr lang="sk-SK" b="1" dirty="0" smtClean="0"/>
              <a:t> vyučovania, čo urobím?</a:t>
            </a:r>
            <a:r>
              <a:rPr lang="sk-SK" dirty="0" smtClean="0"/>
              <a:t/>
            </a:r>
            <a:br>
              <a:rPr lang="sk-SK" dirty="0" smtClean="0"/>
            </a:br>
            <a:endParaRPr lang="sk-SK" dirty="0"/>
          </a:p>
        </p:txBody>
      </p:sp>
      <p:sp>
        <p:nvSpPr>
          <p:cNvPr id="3" name="Zástupný symbol obsahu 2"/>
          <p:cNvSpPr>
            <a:spLocks noGrp="1"/>
          </p:cNvSpPr>
          <p:nvPr>
            <p:ph idx="1"/>
          </p:nvPr>
        </p:nvSpPr>
        <p:spPr>
          <a:xfrm>
            <a:off x="395536" y="2204864"/>
            <a:ext cx="8291264" cy="4119736"/>
          </a:xfrm>
        </p:spPr>
        <p:txBody>
          <a:bodyPr>
            <a:normAutofit fontScale="92500" lnSpcReduction="20000"/>
          </a:bodyPr>
          <a:lstStyle/>
          <a:p>
            <a:r>
              <a:rPr lang="sk-SK" dirty="0" smtClean="0"/>
              <a:t>A, nič, veď ma to aj tak nebaví a nezaujíma</a:t>
            </a:r>
          </a:p>
          <a:p>
            <a:r>
              <a:rPr lang="sk-SK" dirty="0" smtClean="0"/>
              <a:t>B, skúšam to ďalej, ale som z toho v strese </a:t>
            </a:r>
          </a:p>
          <a:p>
            <a:r>
              <a:rPr lang="sk-SK" dirty="0" smtClean="0"/>
              <a:t>C, dám vedieť pani učiteľke/pánovi učiteľovi, snažíme sa to s rodičmi riešiť, keď prídu z práce</a:t>
            </a:r>
          </a:p>
          <a:p>
            <a:r>
              <a:rPr lang="sk-SK" dirty="0" smtClean="0"/>
              <a:t>D, nemám možnosť na </a:t>
            </a:r>
            <a:r>
              <a:rPr lang="sk-SK" dirty="0" err="1" smtClean="0"/>
              <a:t>online</a:t>
            </a:r>
            <a:r>
              <a:rPr lang="sk-SK" dirty="0" smtClean="0"/>
              <a:t> vyučovanie, nemáme počítač či internet</a:t>
            </a:r>
          </a:p>
          <a:p>
            <a:pPr>
              <a:buNone/>
            </a:pPr>
            <a:endParaRPr lang="sk-SK" dirty="0" smtClean="0"/>
          </a:p>
          <a:p>
            <a:pPr>
              <a:buNone/>
            </a:pPr>
            <a:r>
              <a:rPr lang="sk-SK" sz="2200" dirty="0" smtClean="0"/>
              <a:t>     	Ak máš technické problémy s pripojením, ohlás sa nejakým 	spôsobom triednemu učiteľovi alebo učiteľovi, s ktorým máš 	hodinu. Keď prídu rodičia domov, pokúste sa problém vyriešiť. Ak 	nemáte možnosť </a:t>
            </a:r>
            <a:r>
              <a:rPr lang="sk-SK" sz="2200" dirty="0" err="1" smtClean="0"/>
              <a:t>online</a:t>
            </a:r>
            <a:r>
              <a:rPr lang="sk-SK" sz="2200" dirty="0" smtClean="0"/>
              <a:t> vyučovania, vypracúvajte zadania 	vzhľadom k možnostiam, ktoré máte.</a:t>
            </a:r>
            <a:r>
              <a:rPr lang="sk-SK" dirty="0" smtClean="0"/>
              <a:t>  </a:t>
            </a:r>
            <a:endParaRPr lang="sk-SK" dirty="0"/>
          </a:p>
        </p:txBody>
      </p:sp>
      <p:pic>
        <p:nvPicPr>
          <p:cNvPr id="1026" name="Picture 2" descr="C:\Users\CPPPaP\Desktop\kniha 3.jpg"/>
          <p:cNvPicPr>
            <a:picLocks noChangeAspect="1" noChangeArrowheads="1"/>
          </p:cNvPicPr>
          <p:nvPr/>
        </p:nvPicPr>
        <p:blipFill>
          <a:blip r:embed="rId2" cstate="print"/>
          <a:srcRect/>
          <a:stretch>
            <a:fillRect/>
          </a:stretch>
        </p:blipFill>
        <p:spPr bwMode="auto">
          <a:xfrm>
            <a:off x="107504" y="4653136"/>
            <a:ext cx="1234171" cy="115597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1000" fill="hold"/>
                                        <p:tgtEl>
                                          <p:spTgt spid="1026"/>
                                        </p:tgtEl>
                                        <p:attrNameLst>
                                          <p:attrName>ppt_w</p:attrName>
                                        </p:attrNameLst>
                                      </p:cBhvr>
                                      <p:tavLst>
                                        <p:tav tm="0">
                                          <p:val>
                                            <p:fltVal val="0"/>
                                          </p:val>
                                        </p:tav>
                                        <p:tav tm="100000">
                                          <p:val>
                                            <p:strVal val="#ppt_w"/>
                                          </p:val>
                                        </p:tav>
                                      </p:tavLst>
                                    </p:anim>
                                    <p:anim calcmode="lin" valueType="num">
                                      <p:cBhvr>
                                        <p:cTn id="14" dur="1000" fill="hold"/>
                                        <p:tgtEl>
                                          <p:spTgt spid="1026"/>
                                        </p:tgtEl>
                                        <p:attrNameLst>
                                          <p:attrName>ppt_h</p:attrName>
                                        </p:attrNameLst>
                                      </p:cBhvr>
                                      <p:tavLst>
                                        <p:tav tm="0">
                                          <p:val>
                                            <p:fltVal val="0"/>
                                          </p:val>
                                        </p:tav>
                                        <p:tav tm="100000">
                                          <p:val>
                                            <p:strVal val="#ppt_h"/>
                                          </p:val>
                                        </p:tav>
                                      </p:tavLst>
                                    </p:anim>
                                    <p:anim calcmode="lin" valueType="num">
                                      <p:cBhvr>
                                        <p:cTn id="15" dur="1000" fill="hold"/>
                                        <p:tgtEl>
                                          <p:spTgt spid="1026"/>
                                        </p:tgtEl>
                                        <p:attrNameLst>
                                          <p:attrName>style.rotation</p:attrName>
                                        </p:attrNameLst>
                                      </p:cBhvr>
                                      <p:tavLst>
                                        <p:tav tm="0">
                                          <p:val>
                                            <p:fltVal val="90"/>
                                          </p:val>
                                        </p:tav>
                                        <p:tav tm="100000">
                                          <p:val>
                                            <p:fltVal val="0"/>
                                          </p:val>
                                        </p:tav>
                                      </p:tavLst>
                                    </p:anim>
                                    <p:animEffect transition="in" filter="fade">
                                      <p:cBhvr>
                                        <p:cTn id="16"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dirty="0" smtClean="0"/>
              <a:t> </a:t>
            </a:r>
            <a:r>
              <a:rPr lang="sk-SK" b="1" dirty="0" smtClean="0"/>
              <a:t>Spať zvyčajne chodím:</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fontScale="92500"/>
          </a:bodyPr>
          <a:lstStyle/>
          <a:p>
            <a:r>
              <a:rPr lang="sk-SK" dirty="0" smtClean="0"/>
              <a:t>A, medzi 21.00- 22.00 hod. </a:t>
            </a:r>
          </a:p>
          <a:p>
            <a:r>
              <a:rPr lang="sk-SK" dirty="0" smtClean="0"/>
              <a:t>B, môžem byť hore dokedy chcem, naši ma nekontrolujú</a:t>
            </a:r>
          </a:p>
          <a:p>
            <a:r>
              <a:rPr lang="sk-SK" dirty="0" smtClean="0"/>
              <a:t>C, po polnoci</a:t>
            </a:r>
          </a:p>
          <a:p>
            <a:endParaRPr lang="sk-SK" dirty="0" smtClean="0"/>
          </a:p>
          <a:p>
            <a:pPr>
              <a:buNone/>
            </a:pPr>
            <a:endParaRPr lang="sk-SK" dirty="0" smtClean="0"/>
          </a:p>
          <a:p>
            <a:endParaRPr lang="sk-SK" dirty="0" smtClean="0"/>
          </a:p>
          <a:p>
            <a:pPr>
              <a:buNone/>
            </a:pPr>
            <a:r>
              <a:rPr lang="sk-SK" sz="2200" dirty="0" smtClean="0"/>
              <a:t>    		Najideálnejšie je ísť spať do 22.00 hodiny, aj keď vás láka ostať 	dlhšie hore, popozerať si </a:t>
            </a:r>
            <a:r>
              <a:rPr lang="sk-SK" sz="2200" dirty="0" err="1" smtClean="0"/>
              <a:t>telku</a:t>
            </a:r>
            <a:r>
              <a:rPr lang="sk-SK" sz="2200" dirty="0" smtClean="0"/>
              <a:t> či zahrať sa na počítači. 	Oddýchnutá myseľ i telo dokážu na druhý deň podávať lepší 	výkon – rýchlejšie vám to myslí, ľahšie chápete a máte veselšiu 	náladu.   </a:t>
            </a:r>
          </a:p>
          <a:p>
            <a:endParaRPr lang="sk-SK" dirty="0"/>
          </a:p>
        </p:txBody>
      </p:sp>
      <p:pic>
        <p:nvPicPr>
          <p:cNvPr id="4098" name="Picture 2" descr="C:\Users\CPPPaP\Desktop\kniha 3.jpg"/>
          <p:cNvPicPr>
            <a:picLocks noChangeAspect="1" noChangeArrowheads="1"/>
          </p:cNvPicPr>
          <p:nvPr/>
        </p:nvPicPr>
        <p:blipFill>
          <a:blip r:embed="rId2" cstate="print"/>
          <a:srcRect/>
          <a:stretch>
            <a:fillRect/>
          </a:stretch>
        </p:blipFill>
        <p:spPr bwMode="auto">
          <a:xfrm>
            <a:off x="179512" y="4725144"/>
            <a:ext cx="1228874" cy="11510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6" end="6"/>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4098"/>
                                        </p:tgtEl>
                                        <p:attrNameLst>
                                          <p:attrName>style.visibility</p:attrName>
                                        </p:attrNameLst>
                                      </p:cBhvr>
                                      <p:to>
                                        <p:strVal val="visible"/>
                                      </p:to>
                                    </p:set>
                                    <p:anim calcmode="lin" valueType="num">
                                      <p:cBhvr>
                                        <p:cTn id="13" dur="1000" fill="hold"/>
                                        <p:tgtEl>
                                          <p:spTgt spid="4098"/>
                                        </p:tgtEl>
                                        <p:attrNameLst>
                                          <p:attrName>ppt_w</p:attrName>
                                        </p:attrNameLst>
                                      </p:cBhvr>
                                      <p:tavLst>
                                        <p:tav tm="0">
                                          <p:val>
                                            <p:fltVal val="0"/>
                                          </p:val>
                                        </p:tav>
                                        <p:tav tm="100000">
                                          <p:val>
                                            <p:strVal val="#ppt_w"/>
                                          </p:val>
                                        </p:tav>
                                      </p:tavLst>
                                    </p:anim>
                                    <p:anim calcmode="lin" valueType="num">
                                      <p:cBhvr>
                                        <p:cTn id="14" dur="1000" fill="hold"/>
                                        <p:tgtEl>
                                          <p:spTgt spid="4098"/>
                                        </p:tgtEl>
                                        <p:attrNameLst>
                                          <p:attrName>ppt_h</p:attrName>
                                        </p:attrNameLst>
                                      </p:cBhvr>
                                      <p:tavLst>
                                        <p:tav tm="0">
                                          <p:val>
                                            <p:fltVal val="0"/>
                                          </p:val>
                                        </p:tav>
                                        <p:tav tm="100000">
                                          <p:val>
                                            <p:strVal val="#ppt_h"/>
                                          </p:val>
                                        </p:tav>
                                      </p:tavLst>
                                    </p:anim>
                                    <p:anim calcmode="lin" valueType="num">
                                      <p:cBhvr>
                                        <p:cTn id="15" dur="1000" fill="hold"/>
                                        <p:tgtEl>
                                          <p:spTgt spid="4098"/>
                                        </p:tgtEl>
                                        <p:attrNameLst>
                                          <p:attrName>style.rotation</p:attrName>
                                        </p:attrNameLst>
                                      </p:cBhvr>
                                      <p:tavLst>
                                        <p:tav tm="0">
                                          <p:val>
                                            <p:fltVal val="90"/>
                                          </p:val>
                                        </p:tav>
                                        <p:tav tm="100000">
                                          <p:val>
                                            <p:fltVal val="0"/>
                                          </p:val>
                                        </p:tav>
                                      </p:tavLst>
                                    </p:anim>
                                    <p:animEffect transition="in" filter="fade">
                                      <p:cBhvr>
                                        <p:cTn id="16"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704088"/>
            <a:ext cx="8291264" cy="1644792"/>
          </a:xfrm>
        </p:spPr>
        <p:txBody>
          <a:bodyPr>
            <a:normAutofit/>
          </a:bodyPr>
          <a:lstStyle/>
          <a:p>
            <a:pPr lvl="0"/>
            <a:r>
              <a:rPr lang="sk-SK" dirty="0" smtClean="0"/>
              <a:t> </a:t>
            </a:r>
            <a:r>
              <a:rPr lang="sk-SK" b="1" dirty="0" smtClean="0"/>
              <a:t>Ako sa učíte?</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lnSpcReduction="10000"/>
          </a:bodyPr>
          <a:lstStyle/>
          <a:p>
            <a:endParaRPr lang="sk-SK" dirty="0" smtClean="0"/>
          </a:p>
          <a:p>
            <a:r>
              <a:rPr lang="sk-SK" dirty="0" smtClean="0"/>
              <a:t>A, všetko mám rozložené okolo seba</a:t>
            </a:r>
          </a:p>
          <a:p>
            <a:r>
              <a:rPr lang="sk-SK" dirty="0" smtClean="0"/>
              <a:t>B, popri učení sa stíham aj zahrať na počítači, aj odpísať </a:t>
            </a:r>
            <a:r>
              <a:rPr lang="sk-SK" dirty="0" err="1" smtClean="0"/>
              <a:t>kamoškám</a:t>
            </a:r>
            <a:r>
              <a:rPr lang="sk-SK" dirty="0" smtClean="0"/>
              <a:t>/</a:t>
            </a:r>
            <a:r>
              <a:rPr lang="sk-SK" dirty="0" err="1" smtClean="0"/>
              <a:t>kamošom</a:t>
            </a:r>
            <a:endParaRPr lang="sk-SK" dirty="0" smtClean="0"/>
          </a:p>
          <a:p>
            <a:r>
              <a:rPr lang="sk-SK" dirty="0" smtClean="0"/>
              <a:t>C, mám vybratý iba predmet, ktorý sa momentálne učím</a:t>
            </a:r>
          </a:p>
          <a:p>
            <a:endParaRPr lang="sk-SK" dirty="0" smtClean="0"/>
          </a:p>
          <a:p>
            <a:pPr>
              <a:buNone/>
            </a:pPr>
            <a:r>
              <a:rPr lang="sk-SK" dirty="0" smtClean="0"/>
              <a:t>    	</a:t>
            </a:r>
            <a:r>
              <a:rPr lang="sk-SK" sz="2200" dirty="0" smtClean="0"/>
              <a:t>Ak sa chceš dôkladne sústrediť, je dôležité, aby si mal 	na stole poriadok a vždy riešili iba jeden predmet. Ak 	svoju 	pozornosť zamestnávate viacerými vecami naraz, vedie 	to k častejším chybám a úlohy urobíte za dlhší čas.</a:t>
            </a:r>
          </a:p>
          <a:p>
            <a:endParaRPr lang="sk-SK" dirty="0"/>
          </a:p>
        </p:txBody>
      </p:sp>
      <p:pic>
        <p:nvPicPr>
          <p:cNvPr id="4" name="Obrázok 3" descr="C:\Users\CPPPaP\Desktop\žiak 4.jpg"/>
          <p:cNvPicPr/>
          <p:nvPr/>
        </p:nvPicPr>
        <p:blipFill>
          <a:blip r:embed="rId2" cstate="print"/>
          <a:srcRect/>
          <a:stretch>
            <a:fillRect/>
          </a:stretch>
        </p:blipFill>
        <p:spPr bwMode="auto">
          <a:xfrm>
            <a:off x="3995936" y="764704"/>
            <a:ext cx="2880320" cy="1641723"/>
          </a:xfrm>
          <a:prstGeom prst="rect">
            <a:avLst/>
          </a:prstGeom>
          <a:noFill/>
          <a:ln w="9525">
            <a:noFill/>
            <a:miter lim="800000"/>
            <a:headEnd/>
            <a:tailEnd/>
          </a:ln>
        </p:spPr>
      </p:pic>
      <p:pic>
        <p:nvPicPr>
          <p:cNvPr id="2050" name="Picture 2" descr="C:\Users\CPPPaP\Desktop\kniha 3.jpg"/>
          <p:cNvPicPr>
            <a:picLocks noChangeAspect="1" noChangeArrowheads="1"/>
          </p:cNvPicPr>
          <p:nvPr/>
        </p:nvPicPr>
        <p:blipFill>
          <a:blip r:embed="rId3" cstate="print"/>
          <a:srcRect/>
          <a:stretch>
            <a:fillRect/>
          </a:stretch>
        </p:blipFill>
        <p:spPr bwMode="auto">
          <a:xfrm>
            <a:off x="251520" y="5013176"/>
            <a:ext cx="1115616" cy="104492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p:cTn id="13" dur="1000" fill="hold"/>
                                        <p:tgtEl>
                                          <p:spTgt spid="2050"/>
                                        </p:tgtEl>
                                        <p:attrNameLst>
                                          <p:attrName>ppt_w</p:attrName>
                                        </p:attrNameLst>
                                      </p:cBhvr>
                                      <p:tavLst>
                                        <p:tav tm="0">
                                          <p:val>
                                            <p:fltVal val="0"/>
                                          </p:val>
                                        </p:tav>
                                        <p:tav tm="100000">
                                          <p:val>
                                            <p:strVal val="#ppt_w"/>
                                          </p:val>
                                        </p:tav>
                                      </p:tavLst>
                                    </p:anim>
                                    <p:anim calcmode="lin" valueType="num">
                                      <p:cBhvr>
                                        <p:cTn id="14" dur="1000" fill="hold"/>
                                        <p:tgtEl>
                                          <p:spTgt spid="2050"/>
                                        </p:tgtEl>
                                        <p:attrNameLst>
                                          <p:attrName>ppt_h</p:attrName>
                                        </p:attrNameLst>
                                      </p:cBhvr>
                                      <p:tavLst>
                                        <p:tav tm="0">
                                          <p:val>
                                            <p:fltVal val="0"/>
                                          </p:val>
                                        </p:tav>
                                        <p:tav tm="100000">
                                          <p:val>
                                            <p:strVal val="#ppt_h"/>
                                          </p:val>
                                        </p:tav>
                                      </p:tavLst>
                                    </p:anim>
                                    <p:anim calcmode="lin" valueType="num">
                                      <p:cBhvr>
                                        <p:cTn id="15" dur="1000" fill="hold"/>
                                        <p:tgtEl>
                                          <p:spTgt spid="2050"/>
                                        </p:tgtEl>
                                        <p:attrNameLst>
                                          <p:attrName>style.rotation</p:attrName>
                                        </p:attrNameLst>
                                      </p:cBhvr>
                                      <p:tavLst>
                                        <p:tav tm="0">
                                          <p:val>
                                            <p:fltVal val="90"/>
                                          </p:val>
                                        </p:tav>
                                        <p:tav tm="100000">
                                          <p:val>
                                            <p:fltVal val="0"/>
                                          </p:val>
                                        </p:tav>
                                      </p:tavLst>
                                    </p:anim>
                                    <p:animEffect transition="in" filter="fade">
                                      <p:cBhvr>
                                        <p:cTn id="16"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p:txBody>
          <a:bodyPr>
            <a:normAutofit/>
          </a:bodyPr>
          <a:lstStyle/>
          <a:p>
            <a:r>
              <a:rPr lang="sk-SK" dirty="0" smtClean="0"/>
              <a:t>Želám Ti príjemné učenie a veľa pohody. </a:t>
            </a:r>
          </a:p>
          <a:p>
            <a:endParaRPr lang="sk-SK" dirty="0" smtClean="0"/>
          </a:p>
          <a:p>
            <a:endParaRPr lang="sk-SK" dirty="0" smtClean="0"/>
          </a:p>
          <a:p>
            <a:endParaRPr lang="sk-SK" dirty="0" smtClean="0"/>
          </a:p>
          <a:p>
            <a:endParaRPr lang="sk-SK" dirty="0" smtClean="0"/>
          </a:p>
          <a:p>
            <a:endParaRPr lang="sk-SK" dirty="0" smtClean="0"/>
          </a:p>
          <a:p>
            <a:pPr>
              <a:buNone/>
            </a:pPr>
            <a:endParaRPr lang="sk-SK" dirty="0" smtClean="0"/>
          </a:p>
          <a:p>
            <a:endParaRPr lang="sk-SK" dirty="0" smtClean="0"/>
          </a:p>
          <a:p>
            <a:r>
              <a:rPr lang="sk-SK" sz="2000" dirty="0" smtClean="0"/>
              <a:t>Obrázky boli použité zo stránok </a:t>
            </a:r>
            <a:r>
              <a:rPr lang="sk-SK" sz="2000" dirty="0" err="1" smtClean="0"/>
              <a:t>pixabay.com</a:t>
            </a:r>
            <a:r>
              <a:rPr lang="sk-SK" sz="2000" dirty="0" smtClean="0"/>
              <a:t> a z </a:t>
            </a:r>
            <a:r>
              <a:rPr lang="sk-SK" sz="2000" dirty="0" err="1" smtClean="0"/>
              <a:t>googlu</a:t>
            </a:r>
            <a:endParaRPr lang="sk-SK" sz="2000" dirty="0"/>
          </a:p>
        </p:txBody>
      </p:sp>
      <p:pic>
        <p:nvPicPr>
          <p:cNvPr id="3074" name="Picture 2" descr="C:\Users\CPPPaP\Desktop\kniha 3.jpg"/>
          <p:cNvPicPr>
            <a:picLocks noChangeAspect="1" noChangeArrowheads="1"/>
          </p:cNvPicPr>
          <p:nvPr/>
        </p:nvPicPr>
        <p:blipFill>
          <a:blip r:embed="rId2" cstate="print"/>
          <a:srcRect/>
          <a:stretch>
            <a:fillRect/>
          </a:stretch>
        </p:blipFill>
        <p:spPr bwMode="auto">
          <a:xfrm>
            <a:off x="1907704" y="2636912"/>
            <a:ext cx="2919412" cy="273443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7560840" cy="1370416"/>
          </a:xfrm>
        </p:spPr>
        <p:txBody>
          <a:bodyPr>
            <a:normAutofit fontScale="90000"/>
          </a:bodyPr>
          <a:lstStyle/>
          <a:p>
            <a:pPr lvl="0"/>
            <a:r>
              <a:rPr lang="sk-SK" b="1" dirty="0" smtClean="0"/>
              <a:t/>
            </a:r>
            <a:br>
              <a:rPr lang="sk-SK" b="1" dirty="0" smtClean="0"/>
            </a:br>
            <a:r>
              <a:rPr lang="sk-SK" b="1" dirty="0" smtClean="0"/>
              <a:t/>
            </a:r>
            <a:br>
              <a:rPr lang="sk-SK" b="1" dirty="0" smtClean="0"/>
            </a:br>
            <a:r>
              <a:rPr lang="sk-SK" b="1" dirty="0" smtClean="0"/>
              <a:t> Vstávam:</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lnSpcReduction="10000"/>
          </a:bodyPr>
          <a:lstStyle/>
          <a:p>
            <a:r>
              <a:rPr lang="sk-SK" dirty="0" smtClean="0"/>
              <a:t>A, ráno, ako do školy – okolo 7.00-8.00</a:t>
            </a:r>
          </a:p>
          <a:p>
            <a:r>
              <a:rPr lang="sk-SK" dirty="0" smtClean="0"/>
              <a:t>B, kedy chcem  (aj na obed)</a:t>
            </a:r>
          </a:p>
          <a:p>
            <a:r>
              <a:rPr lang="sk-SK" dirty="0" smtClean="0"/>
              <a:t>C, nevstávam</a:t>
            </a:r>
          </a:p>
          <a:p>
            <a:endParaRPr lang="sk-SK" dirty="0" smtClean="0"/>
          </a:p>
          <a:p>
            <a:endParaRPr lang="sk-SK" dirty="0" smtClean="0"/>
          </a:p>
          <a:p>
            <a:endParaRPr lang="sk-SK" dirty="0" smtClean="0"/>
          </a:p>
          <a:p>
            <a:pPr>
              <a:buNone/>
            </a:pPr>
            <a:endParaRPr lang="sk-SK" dirty="0" smtClean="0"/>
          </a:p>
          <a:p>
            <a:pPr algn="just">
              <a:lnSpc>
                <a:spcPct val="120000"/>
              </a:lnSpc>
              <a:buNone/>
            </a:pPr>
            <a:r>
              <a:rPr lang="sk-SK" dirty="0" smtClean="0"/>
              <a:t>   		</a:t>
            </a:r>
            <a:r>
              <a:rPr lang="sk-SK" sz="2200" dirty="0" smtClean="0"/>
              <a:t>Aby ste sa mohli naštartovať, potrebovali by ste 		vstať medzi 7.00 a 8.00. Tento čas najlepšie simuluje 	školské podmienky a núti Vás nastaviť sa na školský režim.</a:t>
            </a:r>
          </a:p>
          <a:p>
            <a:endParaRPr lang="sk-SK" dirty="0"/>
          </a:p>
        </p:txBody>
      </p:sp>
      <p:pic>
        <p:nvPicPr>
          <p:cNvPr id="4" name="Obrázok 3" descr="C:\Users\CPPPaP\Desktop\hodiny.jpg"/>
          <p:cNvPicPr/>
          <p:nvPr/>
        </p:nvPicPr>
        <p:blipFill>
          <a:blip r:embed="rId2" cstate="print"/>
          <a:srcRect/>
          <a:stretch>
            <a:fillRect/>
          </a:stretch>
        </p:blipFill>
        <p:spPr bwMode="auto">
          <a:xfrm>
            <a:off x="3635896" y="2924944"/>
            <a:ext cx="2448272" cy="1798900"/>
          </a:xfrm>
          <a:prstGeom prst="rect">
            <a:avLst/>
          </a:prstGeom>
          <a:noFill/>
          <a:ln w="9525">
            <a:noFill/>
            <a:miter lim="800000"/>
            <a:headEnd/>
            <a:tailEnd/>
          </a:ln>
        </p:spPr>
      </p:pic>
      <p:pic>
        <p:nvPicPr>
          <p:cNvPr id="1028" name="Picture 4" descr="C:\Users\CPPPaP\Desktop\kniha 3.jpg"/>
          <p:cNvPicPr>
            <a:picLocks noChangeAspect="1" noChangeArrowheads="1"/>
          </p:cNvPicPr>
          <p:nvPr/>
        </p:nvPicPr>
        <p:blipFill>
          <a:blip r:embed="rId3" cstate="print"/>
          <a:srcRect/>
          <a:stretch>
            <a:fillRect/>
          </a:stretch>
        </p:blipFill>
        <p:spPr bwMode="auto">
          <a:xfrm>
            <a:off x="323528" y="5157192"/>
            <a:ext cx="972640" cy="9110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7" end="7"/>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1028"/>
                                        </p:tgtEl>
                                        <p:attrNameLst>
                                          <p:attrName>style.visibility</p:attrName>
                                        </p:attrNameLst>
                                      </p:cBhvr>
                                      <p:to>
                                        <p:strVal val="visible"/>
                                      </p:to>
                                    </p:set>
                                    <p:anim calcmode="lin" valueType="num">
                                      <p:cBhvr>
                                        <p:cTn id="13" dur="1000" fill="hold"/>
                                        <p:tgtEl>
                                          <p:spTgt spid="1028"/>
                                        </p:tgtEl>
                                        <p:attrNameLst>
                                          <p:attrName>ppt_w</p:attrName>
                                        </p:attrNameLst>
                                      </p:cBhvr>
                                      <p:tavLst>
                                        <p:tav tm="0">
                                          <p:val>
                                            <p:fltVal val="0"/>
                                          </p:val>
                                        </p:tav>
                                        <p:tav tm="100000">
                                          <p:val>
                                            <p:strVal val="#ppt_w"/>
                                          </p:val>
                                        </p:tav>
                                      </p:tavLst>
                                    </p:anim>
                                    <p:anim calcmode="lin" valueType="num">
                                      <p:cBhvr>
                                        <p:cTn id="14" dur="1000" fill="hold"/>
                                        <p:tgtEl>
                                          <p:spTgt spid="1028"/>
                                        </p:tgtEl>
                                        <p:attrNameLst>
                                          <p:attrName>ppt_h</p:attrName>
                                        </p:attrNameLst>
                                      </p:cBhvr>
                                      <p:tavLst>
                                        <p:tav tm="0">
                                          <p:val>
                                            <p:fltVal val="0"/>
                                          </p:val>
                                        </p:tav>
                                        <p:tav tm="100000">
                                          <p:val>
                                            <p:strVal val="#ppt_h"/>
                                          </p:val>
                                        </p:tav>
                                      </p:tavLst>
                                    </p:anim>
                                    <p:anim calcmode="lin" valueType="num">
                                      <p:cBhvr>
                                        <p:cTn id="15" dur="1000" fill="hold"/>
                                        <p:tgtEl>
                                          <p:spTgt spid="1028"/>
                                        </p:tgtEl>
                                        <p:attrNameLst>
                                          <p:attrName>style.rotation</p:attrName>
                                        </p:attrNameLst>
                                      </p:cBhvr>
                                      <p:tavLst>
                                        <p:tav tm="0">
                                          <p:val>
                                            <p:fltVal val="90"/>
                                          </p:val>
                                        </p:tav>
                                        <p:tav tm="100000">
                                          <p:val>
                                            <p:fltVal val="0"/>
                                          </p:val>
                                        </p:tav>
                                      </p:tavLst>
                                    </p:anim>
                                    <p:animEffect transition="in" filter="fade">
                                      <p:cBhvr>
                                        <p:cTn id="16"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04664"/>
            <a:ext cx="8291264" cy="1656184"/>
          </a:xfrm>
        </p:spPr>
        <p:txBody>
          <a:bodyPr>
            <a:normAutofit fontScale="90000"/>
          </a:bodyPr>
          <a:lstStyle/>
          <a:p>
            <a:pPr lvl="0"/>
            <a:r>
              <a:rPr lang="sk-SK" b="1" dirty="0" smtClean="0"/>
              <a:t/>
            </a:r>
            <a:br>
              <a:rPr lang="sk-SK" b="1" dirty="0" smtClean="0"/>
            </a:br>
            <a:r>
              <a:rPr lang="sk-SK" b="1" dirty="0" smtClean="0"/>
              <a:t> Učím sa:</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fontScale="92500"/>
          </a:bodyPr>
          <a:lstStyle/>
          <a:p>
            <a:r>
              <a:rPr lang="sk-SK" dirty="0" smtClean="0"/>
              <a:t>A, v posteli</a:t>
            </a:r>
          </a:p>
          <a:p>
            <a:r>
              <a:rPr lang="sk-SK" dirty="0" smtClean="0"/>
              <a:t>B, pri </a:t>
            </a:r>
            <a:r>
              <a:rPr lang="sk-SK" dirty="0" err="1" smtClean="0"/>
              <a:t>telke</a:t>
            </a:r>
            <a:r>
              <a:rPr lang="sk-SK" dirty="0" smtClean="0"/>
              <a:t>, v obývačke na gauči</a:t>
            </a:r>
          </a:p>
          <a:p>
            <a:r>
              <a:rPr lang="sk-SK" dirty="0" smtClean="0"/>
              <a:t>C, za stolom</a:t>
            </a:r>
          </a:p>
          <a:p>
            <a:endParaRPr lang="sk-SK" dirty="0" smtClean="0"/>
          </a:p>
          <a:p>
            <a:endParaRPr lang="sk-SK" dirty="0" smtClean="0"/>
          </a:p>
          <a:p>
            <a:endParaRPr lang="sk-SK" dirty="0" smtClean="0"/>
          </a:p>
          <a:p>
            <a:pPr>
              <a:buNone/>
            </a:pPr>
            <a:endParaRPr lang="sk-SK" dirty="0" smtClean="0"/>
          </a:p>
          <a:p>
            <a:pPr>
              <a:buNone/>
            </a:pPr>
            <a:r>
              <a:rPr lang="sk-SK" sz="2200" dirty="0" smtClean="0"/>
              <a:t>		Učiť by sme sa mali za stolom. Posteľ a obývačka s televízorom sú      	fajn, ale nie, ak sa chceme učiť. Iba by nás zbytočne rozptyľovali. 	Navyše sedením za stolom sme láskaví aj ak svojej chrbtici</a:t>
            </a:r>
            <a:r>
              <a:rPr lang="sk-SK" dirty="0" smtClean="0"/>
              <a:t>.  </a:t>
            </a:r>
            <a:endParaRPr lang="sk-SK" dirty="0"/>
          </a:p>
        </p:txBody>
      </p:sp>
      <p:pic>
        <p:nvPicPr>
          <p:cNvPr id="4" name="Obrázok 3" descr="C:\Users\CPPPaP\Desktop\žiak 3.jpg"/>
          <p:cNvPicPr/>
          <p:nvPr/>
        </p:nvPicPr>
        <p:blipFill>
          <a:blip r:embed="rId2" cstate="print"/>
          <a:srcRect/>
          <a:stretch>
            <a:fillRect/>
          </a:stretch>
        </p:blipFill>
        <p:spPr bwMode="auto">
          <a:xfrm>
            <a:off x="4211960" y="2996952"/>
            <a:ext cx="2736304" cy="1656184"/>
          </a:xfrm>
          <a:prstGeom prst="rect">
            <a:avLst/>
          </a:prstGeom>
          <a:noFill/>
          <a:ln w="9525">
            <a:noFill/>
            <a:miter lim="800000"/>
            <a:headEnd/>
            <a:tailEnd/>
          </a:ln>
        </p:spPr>
      </p:pic>
      <p:pic>
        <p:nvPicPr>
          <p:cNvPr id="2051" name="Picture 3" descr="C:\Users\CPPPaP\Desktop\kniha 3.jpg"/>
          <p:cNvPicPr>
            <a:picLocks noChangeAspect="1" noChangeArrowheads="1"/>
          </p:cNvPicPr>
          <p:nvPr/>
        </p:nvPicPr>
        <p:blipFill>
          <a:blip r:embed="rId3" cstate="print"/>
          <a:srcRect/>
          <a:stretch>
            <a:fillRect/>
          </a:stretch>
        </p:blipFill>
        <p:spPr bwMode="auto">
          <a:xfrm>
            <a:off x="467544" y="5157192"/>
            <a:ext cx="922550" cy="8640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7" end="7"/>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2051"/>
                                        </p:tgtEl>
                                        <p:attrNameLst>
                                          <p:attrName>style.visibility</p:attrName>
                                        </p:attrNameLst>
                                      </p:cBhvr>
                                      <p:to>
                                        <p:strVal val="visible"/>
                                      </p:to>
                                    </p:set>
                                    <p:anim calcmode="lin" valueType="num">
                                      <p:cBhvr>
                                        <p:cTn id="13" dur="1000" fill="hold"/>
                                        <p:tgtEl>
                                          <p:spTgt spid="2051"/>
                                        </p:tgtEl>
                                        <p:attrNameLst>
                                          <p:attrName>ppt_w</p:attrName>
                                        </p:attrNameLst>
                                      </p:cBhvr>
                                      <p:tavLst>
                                        <p:tav tm="0">
                                          <p:val>
                                            <p:fltVal val="0"/>
                                          </p:val>
                                        </p:tav>
                                        <p:tav tm="100000">
                                          <p:val>
                                            <p:strVal val="#ppt_w"/>
                                          </p:val>
                                        </p:tav>
                                      </p:tavLst>
                                    </p:anim>
                                    <p:anim calcmode="lin" valueType="num">
                                      <p:cBhvr>
                                        <p:cTn id="14" dur="1000" fill="hold"/>
                                        <p:tgtEl>
                                          <p:spTgt spid="2051"/>
                                        </p:tgtEl>
                                        <p:attrNameLst>
                                          <p:attrName>ppt_h</p:attrName>
                                        </p:attrNameLst>
                                      </p:cBhvr>
                                      <p:tavLst>
                                        <p:tav tm="0">
                                          <p:val>
                                            <p:fltVal val="0"/>
                                          </p:val>
                                        </p:tav>
                                        <p:tav tm="100000">
                                          <p:val>
                                            <p:strVal val="#ppt_h"/>
                                          </p:val>
                                        </p:tav>
                                      </p:tavLst>
                                    </p:anim>
                                    <p:anim calcmode="lin" valueType="num">
                                      <p:cBhvr>
                                        <p:cTn id="15" dur="1000" fill="hold"/>
                                        <p:tgtEl>
                                          <p:spTgt spid="2051"/>
                                        </p:tgtEl>
                                        <p:attrNameLst>
                                          <p:attrName>style.rotation</p:attrName>
                                        </p:attrNameLst>
                                      </p:cBhvr>
                                      <p:tavLst>
                                        <p:tav tm="0">
                                          <p:val>
                                            <p:fltVal val="90"/>
                                          </p:val>
                                        </p:tav>
                                        <p:tav tm="100000">
                                          <p:val>
                                            <p:fltVal val="0"/>
                                          </p:val>
                                        </p:tav>
                                      </p:tavLst>
                                    </p:anim>
                                    <p:animEffect transition="in" filter="fade">
                                      <p:cBhvr>
                                        <p:cTn id="16" dur="1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sk-SK" b="1" dirty="0" smtClean="0"/>
              <a:t>Úlohy si robím:</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lnSpcReduction="10000"/>
          </a:bodyPr>
          <a:lstStyle/>
          <a:p>
            <a:r>
              <a:rPr lang="sk-SK" dirty="0" smtClean="0"/>
              <a:t>A, priebežne</a:t>
            </a:r>
          </a:p>
          <a:p>
            <a:r>
              <a:rPr lang="sk-SK" dirty="0" smtClean="0"/>
              <a:t>B, nárazovo</a:t>
            </a:r>
          </a:p>
          <a:p>
            <a:r>
              <a:rPr lang="sk-SK" dirty="0" smtClean="0"/>
              <a:t>C, len keď ich treba odovzdať</a:t>
            </a:r>
          </a:p>
          <a:p>
            <a:endParaRPr lang="sk-SK" dirty="0" smtClean="0"/>
          </a:p>
          <a:p>
            <a:endParaRPr lang="sk-SK" dirty="0" smtClean="0"/>
          </a:p>
          <a:p>
            <a:endParaRPr lang="sk-SK" dirty="0" smtClean="0"/>
          </a:p>
          <a:p>
            <a:endParaRPr lang="sk-SK" dirty="0" smtClean="0"/>
          </a:p>
          <a:p>
            <a:pPr>
              <a:buNone/>
            </a:pPr>
            <a:r>
              <a:rPr lang="sk-SK" dirty="0" smtClean="0"/>
              <a:t>    	</a:t>
            </a:r>
            <a:r>
              <a:rPr lang="sk-SK" sz="2200" dirty="0" smtClean="0"/>
              <a:t>Aby si toho nemal príliš veľa, je vhodné robiť si úlohy 	priebežne – keď ti prídu a keď máš čas. Predchádzame 	tak stresu z toho, že sa nám nakopia a bude ich príliš veľa.  </a:t>
            </a:r>
          </a:p>
          <a:p>
            <a:endParaRPr lang="sk-SK" dirty="0"/>
          </a:p>
        </p:txBody>
      </p:sp>
      <p:pic>
        <p:nvPicPr>
          <p:cNvPr id="4" name="Obrázok 3" descr="C:\Users\CPPPaP\Desktop\dú 2.jpg"/>
          <p:cNvPicPr/>
          <p:nvPr/>
        </p:nvPicPr>
        <p:blipFill>
          <a:blip r:embed="rId2" cstate="print"/>
          <a:srcRect/>
          <a:stretch>
            <a:fillRect/>
          </a:stretch>
        </p:blipFill>
        <p:spPr bwMode="auto">
          <a:xfrm>
            <a:off x="5148064" y="1484784"/>
            <a:ext cx="2808312" cy="3096344"/>
          </a:xfrm>
          <a:prstGeom prst="rect">
            <a:avLst/>
          </a:prstGeom>
          <a:noFill/>
          <a:ln w="9525">
            <a:noFill/>
            <a:miter lim="800000"/>
            <a:headEnd/>
            <a:tailEnd/>
          </a:ln>
        </p:spPr>
      </p:pic>
      <p:pic>
        <p:nvPicPr>
          <p:cNvPr id="3074" name="Picture 2" descr="C:\Users\CPPPaP\Desktop\kniha 3.jpg"/>
          <p:cNvPicPr>
            <a:picLocks noChangeAspect="1" noChangeArrowheads="1"/>
          </p:cNvPicPr>
          <p:nvPr/>
        </p:nvPicPr>
        <p:blipFill>
          <a:blip r:embed="rId3" cstate="print"/>
          <a:srcRect/>
          <a:stretch>
            <a:fillRect/>
          </a:stretch>
        </p:blipFill>
        <p:spPr bwMode="auto">
          <a:xfrm>
            <a:off x="179512" y="5013176"/>
            <a:ext cx="1155941" cy="1082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7" end="7"/>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074"/>
                                        </p:tgtEl>
                                        <p:attrNameLst>
                                          <p:attrName>style.visibility</p:attrName>
                                        </p:attrNameLst>
                                      </p:cBhvr>
                                      <p:to>
                                        <p:strVal val="visible"/>
                                      </p:to>
                                    </p:set>
                                    <p:anim calcmode="lin" valueType="num">
                                      <p:cBhvr>
                                        <p:cTn id="13" dur="1000" fill="hold"/>
                                        <p:tgtEl>
                                          <p:spTgt spid="3074"/>
                                        </p:tgtEl>
                                        <p:attrNameLst>
                                          <p:attrName>ppt_w</p:attrName>
                                        </p:attrNameLst>
                                      </p:cBhvr>
                                      <p:tavLst>
                                        <p:tav tm="0">
                                          <p:val>
                                            <p:fltVal val="0"/>
                                          </p:val>
                                        </p:tav>
                                        <p:tav tm="100000">
                                          <p:val>
                                            <p:strVal val="#ppt_w"/>
                                          </p:val>
                                        </p:tav>
                                      </p:tavLst>
                                    </p:anim>
                                    <p:anim calcmode="lin" valueType="num">
                                      <p:cBhvr>
                                        <p:cTn id="14" dur="1000" fill="hold"/>
                                        <p:tgtEl>
                                          <p:spTgt spid="3074"/>
                                        </p:tgtEl>
                                        <p:attrNameLst>
                                          <p:attrName>ppt_h</p:attrName>
                                        </p:attrNameLst>
                                      </p:cBhvr>
                                      <p:tavLst>
                                        <p:tav tm="0">
                                          <p:val>
                                            <p:fltVal val="0"/>
                                          </p:val>
                                        </p:tav>
                                        <p:tav tm="100000">
                                          <p:val>
                                            <p:strVal val="#ppt_h"/>
                                          </p:val>
                                        </p:tav>
                                      </p:tavLst>
                                    </p:anim>
                                    <p:anim calcmode="lin" valueType="num">
                                      <p:cBhvr>
                                        <p:cTn id="15" dur="1000" fill="hold"/>
                                        <p:tgtEl>
                                          <p:spTgt spid="3074"/>
                                        </p:tgtEl>
                                        <p:attrNameLst>
                                          <p:attrName>style.rotation</p:attrName>
                                        </p:attrNameLst>
                                      </p:cBhvr>
                                      <p:tavLst>
                                        <p:tav tm="0">
                                          <p:val>
                                            <p:fltVal val="90"/>
                                          </p:val>
                                        </p:tav>
                                        <p:tav tm="100000">
                                          <p:val>
                                            <p:fltVal val="0"/>
                                          </p:val>
                                        </p:tav>
                                      </p:tavLst>
                                    </p:anim>
                                    <p:animEffect transition="in" filter="fade">
                                      <p:cBhvr>
                                        <p:cTn id="16"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291264" cy="1370416"/>
          </a:xfrm>
        </p:spPr>
        <p:txBody>
          <a:bodyPr>
            <a:normAutofit fontScale="90000"/>
          </a:bodyPr>
          <a:lstStyle/>
          <a:p>
            <a:pPr lvl="0"/>
            <a:r>
              <a:rPr lang="sk-SK" b="1" dirty="0" smtClean="0"/>
              <a:t> Ako sa učím:</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lnSpcReduction="10000"/>
          </a:bodyPr>
          <a:lstStyle/>
          <a:p>
            <a:r>
              <a:rPr lang="sk-SK" dirty="0" smtClean="0"/>
              <a:t>A, len s pomocou rodiča</a:t>
            </a:r>
          </a:p>
          <a:p>
            <a:r>
              <a:rPr lang="sk-SK" dirty="0" smtClean="0"/>
              <a:t>B, samostatne</a:t>
            </a:r>
          </a:p>
          <a:p>
            <a:r>
              <a:rPr lang="sk-SK" dirty="0" smtClean="0"/>
              <a:t>C, iba keď ma vyzve pán učiteľ/pani učiteľka</a:t>
            </a:r>
          </a:p>
          <a:p>
            <a:endParaRPr lang="sk-SK" dirty="0" smtClean="0"/>
          </a:p>
          <a:p>
            <a:endParaRPr lang="sk-SK" dirty="0" smtClean="0"/>
          </a:p>
          <a:p>
            <a:endParaRPr lang="sk-SK" dirty="0" smtClean="0"/>
          </a:p>
          <a:p>
            <a:endParaRPr lang="sk-SK" dirty="0" smtClean="0"/>
          </a:p>
          <a:p>
            <a:pPr>
              <a:buNone/>
            </a:pPr>
            <a:r>
              <a:rPr lang="sk-SK" dirty="0" smtClean="0"/>
              <a:t>   		</a:t>
            </a:r>
            <a:r>
              <a:rPr lang="sk-SK" sz="2000" dirty="0" smtClean="0"/>
              <a:t>Učiť by si sa mal samostatne, aby si potom mohol 	byť úspešný aj    	pri písomkách. Ak však niečomu nerozumieš, požiadaj o pomoc 	rodiča.  </a:t>
            </a:r>
          </a:p>
          <a:p>
            <a:endParaRPr lang="sk-SK" dirty="0"/>
          </a:p>
        </p:txBody>
      </p:sp>
      <p:pic>
        <p:nvPicPr>
          <p:cNvPr id="4098" name="Picture 2" descr="C:\Users\CPPPaP\Desktop\kniha 3.jpg"/>
          <p:cNvPicPr>
            <a:picLocks noChangeAspect="1" noChangeArrowheads="1"/>
          </p:cNvPicPr>
          <p:nvPr/>
        </p:nvPicPr>
        <p:blipFill>
          <a:blip r:embed="rId2" cstate="print"/>
          <a:srcRect/>
          <a:stretch>
            <a:fillRect/>
          </a:stretch>
        </p:blipFill>
        <p:spPr bwMode="auto">
          <a:xfrm>
            <a:off x="395536" y="5085184"/>
            <a:ext cx="1020546" cy="9558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7" end="7"/>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4098"/>
                                        </p:tgtEl>
                                        <p:attrNameLst>
                                          <p:attrName>style.visibility</p:attrName>
                                        </p:attrNameLst>
                                      </p:cBhvr>
                                      <p:to>
                                        <p:strVal val="visible"/>
                                      </p:to>
                                    </p:set>
                                    <p:anim calcmode="lin" valueType="num">
                                      <p:cBhvr>
                                        <p:cTn id="13" dur="1000" fill="hold"/>
                                        <p:tgtEl>
                                          <p:spTgt spid="4098"/>
                                        </p:tgtEl>
                                        <p:attrNameLst>
                                          <p:attrName>ppt_w</p:attrName>
                                        </p:attrNameLst>
                                      </p:cBhvr>
                                      <p:tavLst>
                                        <p:tav tm="0">
                                          <p:val>
                                            <p:fltVal val="0"/>
                                          </p:val>
                                        </p:tav>
                                        <p:tav tm="100000">
                                          <p:val>
                                            <p:strVal val="#ppt_w"/>
                                          </p:val>
                                        </p:tav>
                                      </p:tavLst>
                                    </p:anim>
                                    <p:anim calcmode="lin" valueType="num">
                                      <p:cBhvr>
                                        <p:cTn id="14" dur="1000" fill="hold"/>
                                        <p:tgtEl>
                                          <p:spTgt spid="4098"/>
                                        </p:tgtEl>
                                        <p:attrNameLst>
                                          <p:attrName>ppt_h</p:attrName>
                                        </p:attrNameLst>
                                      </p:cBhvr>
                                      <p:tavLst>
                                        <p:tav tm="0">
                                          <p:val>
                                            <p:fltVal val="0"/>
                                          </p:val>
                                        </p:tav>
                                        <p:tav tm="100000">
                                          <p:val>
                                            <p:strVal val="#ppt_h"/>
                                          </p:val>
                                        </p:tav>
                                      </p:tavLst>
                                    </p:anim>
                                    <p:anim calcmode="lin" valueType="num">
                                      <p:cBhvr>
                                        <p:cTn id="15" dur="1000" fill="hold"/>
                                        <p:tgtEl>
                                          <p:spTgt spid="4098"/>
                                        </p:tgtEl>
                                        <p:attrNameLst>
                                          <p:attrName>style.rotation</p:attrName>
                                        </p:attrNameLst>
                                      </p:cBhvr>
                                      <p:tavLst>
                                        <p:tav tm="0">
                                          <p:val>
                                            <p:fltVal val="90"/>
                                          </p:val>
                                        </p:tav>
                                        <p:tav tm="100000">
                                          <p:val>
                                            <p:fltVal val="0"/>
                                          </p:val>
                                        </p:tav>
                                      </p:tavLst>
                                    </p:anim>
                                    <p:animEffect transition="in" filter="fade">
                                      <p:cBhvr>
                                        <p:cTn id="16"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04664"/>
            <a:ext cx="8291264" cy="1442424"/>
          </a:xfrm>
        </p:spPr>
        <p:txBody>
          <a:bodyPr>
            <a:normAutofit fontScale="90000"/>
          </a:bodyPr>
          <a:lstStyle/>
          <a:p>
            <a:pPr lvl="0"/>
            <a:r>
              <a:rPr lang="sk-SK" dirty="0" smtClean="0"/>
              <a:t> </a:t>
            </a:r>
            <a:r>
              <a:rPr lang="sk-SK" b="1" dirty="0" smtClean="0"/>
              <a:t>Úlohy plním:</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fontScale="92500" lnSpcReduction="10000"/>
          </a:bodyPr>
          <a:lstStyle/>
          <a:p>
            <a:r>
              <a:rPr lang="sk-SK" dirty="0" smtClean="0"/>
              <a:t>A, zodpovedne</a:t>
            </a:r>
          </a:p>
          <a:p>
            <a:r>
              <a:rPr lang="sk-SK" dirty="0" smtClean="0"/>
              <a:t>B, rýchlo, chcem to mať z krku</a:t>
            </a:r>
          </a:p>
          <a:p>
            <a:r>
              <a:rPr lang="sk-SK" dirty="0" smtClean="0"/>
              <a:t>C, nerobím</a:t>
            </a:r>
          </a:p>
          <a:p>
            <a:endParaRPr lang="sk-SK" dirty="0" smtClean="0"/>
          </a:p>
          <a:p>
            <a:endParaRPr lang="sk-SK" dirty="0" smtClean="0"/>
          </a:p>
          <a:p>
            <a:endParaRPr lang="sk-SK" dirty="0" smtClean="0"/>
          </a:p>
          <a:p>
            <a:endParaRPr lang="sk-SK" dirty="0" smtClean="0"/>
          </a:p>
          <a:p>
            <a:pPr>
              <a:buNone/>
            </a:pPr>
            <a:r>
              <a:rPr lang="sk-SK" dirty="0" smtClean="0"/>
              <a:t>    	</a:t>
            </a:r>
            <a:r>
              <a:rPr lang="sk-SK" sz="2200" dirty="0" smtClean="0"/>
              <a:t>Je prirodzené čím skôr robiť veci, ktoré vás bavia. Rýchlo 	urobená úloha však veľakrát znamená, že je urobená nesprávne, 	že ste urobili veľa chýb, alebo ju budete musieť prepracovať. Za 	neurobenú úlohu  získate zlú známku. Preto je vhodné plniť si 	úlohy zodpovedne. </a:t>
            </a:r>
          </a:p>
          <a:p>
            <a:endParaRPr lang="sk-SK" dirty="0"/>
          </a:p>
        </p:txBody>
      </p:sp>
      <p:pic>
        <p:nvPicPr>
          <p:cNvPr id="4" name="Obrázok 3" descr="C:\Users\CPPPaP\Desktop\dú3.jpg"/>
          <p:cNvPicPr/>
          <p:nvPr/>
        </p:nvPicPr>
        <p:blipFill>
          <a:blip r:embed="rId2" cstate="print"/>
          <a:srcRect/>
          <a:stretch>
            <a:fillRect/>
          </a:stretch>
        </p:blipFill>
        <p:spPr bwMode="auto">
          <a:xfrm>
            <a:off x="5076056" y="1844824"/>
            <a:ext cx="3744415" cy="2304256"/>
          </a:xfrm>
          <a:prstGeom prst="rect">
            <a:avLst/>
          </a:prstGeom>
          <a:noFill/>
          <a:ln w="9525">
            <a:noFill/>
            <a:miter lim="800000"/>
            <a:headEnd/>
            <a:tailEnd/>
          </a:ln>
        </p:spPr>
      </p:pic>
      <p:pic>
        <p:nvPicPr>
          <p:cNvPr id="5122" name="Picture 2" descr="C:\Users\CPPPaP\Desktop\kniha 3.jpg"/>
          <p:cNvPicPr>
            <a:picLocks noChangeAspect="1" noChangeArrowheads="1"/>
          </p:cNvPicPr>
          <p:nvPr/>
        </p:nvPicPr>
        <p:blipFill>
          <a:blip r:embed="rId3" cstate="print"/>
          <a:srcRect/>
          <a:stretch>
            <a:fillRect/>
          </a:stretch>
        </p:blipFill>
        <p:spPr bwMode="auto">
          <a:xfrm>
            <a:off x="170586" y="4941169"/>
            <a:ext cx="1230066" cy="115212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7" end="7"/>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5122"/>
                                        </p:tgtEl>
                                        <p:attrNameLst>
                                          <p:attrName>style.visibility</p:attrName>
                                        </p:attrNameLst>
                                      </p:cBhvr>
                                      <p:to>
                                        <p:strVal val="visible"/>
                                      </p:to>
                                    </p:set>
                                    <p:anim calcmode="lin" valueType="num">
                                      <p:cBhvr>
                                        <p:cTn id="13" dur="1000" fill="hold"/>
                                        <p:tgtEl>
                                          <p:spTgt spid="5122"/>
                                        </p:tgtEl>
                                        <p:attrNameLst>
                                          <p:attrName>ppt_w</p:attrName>
                                        </p:attrNameLst>
                                      </p:cBhvr>
                                      <p:tavLst>
                                        <p:tav tm="0">
                                          <p:val>
                                            <p:fltVal val="0"/>
                                          </p:val>
                                        </p:tav>
                                        <p:tav tm="100000">
                                          <p:val>
                                            <p:strVal val="#ppt_w"/>
                                          </p:val>
                                        </p:tav>
                                      </p:tavLst>
                                    </p:anim>
                                    <p:anim calcmode="lin" valueType="num">
                                      <p:cBhvr>
                                        <p:cTn id="14" dur="1000" fill="hold"/>
                                        <p:tgtEl>
                                          <p:spTgt spid="5122"/>
                                        </p:tgtEl>
                                        <p:attrNameLst>
                                          <p:attrName>ppt_h</p:attrName>
                                        </p:attrNameLst>
                                      </p:cBhvr>
                                      <p:tavLst>
                                        <p:tav tm="0">
                                          <p:val>
                                            <p:fltVal val="0"/>
                                          </p:val>
                                        </p:tav>
                                        <p:tav tm="100000">
                                          <p:val>
                                            <p:strVal val="#ppt_h"/>
                                          </p:val>
                                        </p:tav>
                                      </p:tavLst>
                                    </p:anim>
                                    <p:anim calcmode="lin" valueType="num">
                                      <p:cBhvr>
                                        <p:cTn id="15" dur="1000" fill="hold"/>
                                        <p:tgtEl>
                                          <p:spTgt spid="5122"/>
                                        </p:tgtEl>
                                        <p:attrNameLst>
                                          <p:attrName>style.rotation</p:attrName>
                                        </p:attrNameLst>
                                      </p:cBhvr>
                                      <p:tavLst>
                                        <p:tav tm="0">
                                          <p:val>
                                            <p:fltVal val="90"/>
                                          </p:val>
                                        </p:tav>
                                        <p:tav tm="100000">
                                          <p:val>
                                            <p:fltVal val="0"/>
                                          </p:val>
                                        </p:tav>
                                      </p:tavLst>
                                    </p:anim>
                                    <p:animEffect transition="in" filter="fade">
                                      <p:cBhvr>
                                        <p:cTn id="16"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04664"/>
            <a:ext cx="8363272" cy="1442424"/>
          </a:xfrm>
        </p:spPr>
        <p:txBody>
          <a:bodyPr>
            <a:normAutofit fontScale="90000"/>
          </a:bodyPr>
          <a:lstStyle/>
          <a:p>
            <a:pPr lvl="0"/>
            <a:r>
              <a:rPr lang="sk-SK" b="1" dirty="0" smtClean="0"/>
              <a:t> V akom čase sa najlepšie učí:</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lnSpcReduction="10000"/>
          </a:bodyPr>
          <a:lstStyle/>
          <a:p>
            <a:r>
              <a:rPr lang="sk-SK" dirty="0" smtClean="0"/>
              <a:t>A, 8-10, 20-22 hod.</a:t>
            </a:r>
          </a:p>
          <a:p>
            <a:r>
              <a:rPr lang="sk-SK" dirty="0" smtClean="0"/>
              <a:t>B, 10-12, 16-18 hod.</a:t>
            </a:r>
          </a:p>
          <a:p>
            <a:r>
              <a:rPr lang="sk-SK" dirty="0" smtClean="0"/>
              <a:t>C, 17-19, 21-23 hod.</a:t>
            </a:r>
          </a:p>
          <a:p>
            <a:endParaRPr lang="sk-SK" dirty="0" smtClean="0"/>
          </a:p>
          <a:p>
            <a:endParaRPr lang="sk-SK" dirty="0" smtClean="0"/>
          </a:p>
          <a:p>
            <a:endParaRPr lang="sk-SK" dirty="0" smtClean="0"/>
          </a:p>
          <a:p>
            <a:endParaRPr lang="sk-SK" dirty="0" smtClean="0"/>
          </a:p>
          <a:p>
            <a:pPr>
              <a:buNone/>
            </a:pPr>
            <a:r>
              <a:rPr lang="sk-SK" dirty="0" smtClean="0"/>
              <a:t>    	</a:t>
            </a:r>
            <a:r>
              <a:rPr lang="sk-SK" sz="2000" dirty="0" smtClean="0"/>
              <a:t>Každému sa učí najlepšie v inom čase. Optimálne 	(najvhodnejšie) je náš mozog nastavený na výkon 	v čase medzi 	10.00-12.00 a 16.00-18.00 hodinou. </a:t>
            </a:r>
          </a:p>
          <a:p>
            <a:endParaRPr lang="sk-SK" dirty="0"/>
          </a:p>
        </p:txBody>
      </p:sp>
      <p:pic>
        <p:nvPicPr>
          <p:cNvPr id="6146" name="Picture 2" descr="C:\Users\CPPPaP\Desktop\kniha 3.jpg"/>
          <p:cNvPicPr>
            <a:picLocks noChangeAspect="1" noChangeArrowheads="1"/>
          </p:cNvPicPr>
          <p:nvPr/>
        </p:nvPicPr>
        <p:blipFill>
          <a:blip r:embed="rId2" cstate="print"/>
          <a:srcRect/>
          <a:stretch>
            <a:fillRect/>
          </a:stretch>
        </p:blipFill>
        <p:spPr bwMode="auto">
          <a:xfrm>
            <a:off x="179512" y="5085184"/>
            <a:ext cx="1152128" cy="107912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7" end="7"/>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p:cTn id="13" dur="1000" fill="hold"/>
                                        <p:tgtEl>
                                          <p:spTgt spid="6146"/>
                                        </p:tgtEl>
                                        <p:attrNameLst>
                                          <p:attrName>ppt_w</p:attrName>
                                        </p:attrNameLst>
                                      </p:cBhvr>
                                      <p:tavLst>
                                        <p:tav tm="0">
                                          <p:val>
                                            <p:fltVal val="0"/>
                                          </p:val>
                                        </p:tav>
                                        <p:tav tm="100000">
                                          <p:val>
                                            <p:strVal val="#ppt_w"/>
                                          </p:val>
                                        </p:tav>
                                      </p:tavLst>
                                    </p:anim>
                                    <p:anim calcmode="lin" valueType="num">
                                      <p:cBhvr>
                                        <p:cTn id="14" dur="1000" fill="hold"/>
                                        <p:tgtEl>
                                          <p:spTgt spid="6146"/>
                                        </p:tgtEl>
                                        <p:attrNameLst>
                                          <p:attrName>ppt_h</p:attrName>
                                        </p:attrNameLst>
                                      </p:cBhvr>
                                      <p:tavLst>
                                        <p:tav tm="0">
                                          <p:val>
                                            <p:fltVal val="0"/>
                                          </p:val>
                                        </p:tav>
                                        <p:tav tm="100000">
                                          <p:val>
                                            <p:strVal val="#ppt_h"/>
                                          </p:val>
                                        </p:tav>
                                      </p:tavLst>
                                    </p:anim>
                                    <p:anim calcmode="lin" valueType="num">
                                      <p:cBhvr>
                                        <p:cTn id="15" dur="1000" fill="hold"/>
                                        <p:tgtEl>
                                          <p:spTgt spid="6146"/>
                                        </p:tgtEl>
                                        <p:attrNameLst>
                                          <p:attrName>style.rotation</p:attrName>
                                        </p:attrNameLst>
                                      </p:cBhvr>
                                      <p:tavLst>
                                        <p:tav tm="0">
                                          <p:val>
                                            <p:fltVal val="90"/>
                                          </p:val>
                                        </p:tav>
                                        <p:tav tm="100000">
                                          <p:val>
                                            <p:fltVal val="0"/>
                                          </p:val>
                                        </p:tav>
                                      </p:tavLst>
                                    </p:anim>
                                    <p:animEffect transition="in" filter="fade">
                                      <p:cBhvr>
                                        <p:cTn id="16"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332656"/>
            <a:ext cx="8075240" cy="2304256"/>
          </a:xfrm>
        </p:spPr>
        <p:txBody>
          <a:bodyPr>
            <a:normAutofit fontScale="90000"/>
          </a:bodyPr>
          <a:lstStyle/>
          <a:p>
            <a:pPr lvl="0"/>
            <a:r>
              <a:rPr lang="sk-SK" dirty="0" smtClean="0"/>
              <a:t> </a:t>
            </a:r>
            <a:br>
              <a:rPr lang="sk-SK" dirty="0" smtClean="0"/>
            </a:br>
            <a:r>
              <a:rPr lang="sk-SK" dirty="0" smtClean="0"/>
              <a:t/>
            </a:r>
            <a:br>
              <a:rPr lang="sk-SK" dirty="0" smtClean="0"/>
            </a:br>
            <a:r>
              <a:rPr lang="sk-SK" dirty="0" smtClean="0"/>
              <a:t/>
            </a:r>
            <a:br>
              <a:rPr lang="sk-SK" dirty="0" smtClean="0"/>
            </a:br>
            <a:r>
              <a:rPr lang="sk-SK" dirty="0" smtClean="0"/>
              <a:t/>
            </a:r>
            <a:br>
              <a:rPr lang="sk-SK" dirty="0" smtClean="0"/>
            </a:br>
            <a:r>
              <a:rPr lang="sk-SK" dirty="0" smtClean="0"/>
              <a:t/>
            </a:r>
            <a:br>
              <a:rPr lang="sk-SK" dirty="0" smtClean="0"/>
            </a:br>
            <a:r>
              <a:rPr lang="sk-SK" dirty="0" smtClean="0"/>
              <a:t/>
            </a:r>
            <a:br>
              <a:rPr lang="sk-SK" dirty="0" smtClean="0"/>
            </a:br>
            <a:r>
              <a:rPr lang="sk-SK" dirty="0" smtClean="0"/>
              <a:t/>
            </a:r>
            <a:br>
              <a:rPr lang="sk-SK" dirty="0" smtClean="0"/>
            </a:br>
            <a:r>
              <a:rPr lang="sk-SK" dirty="0" smtClean="0"/>
              <a:t/>
            </a:r>
            <a:br>
              <a:rPr lang="sk-SK" dirty="0" smtClean="0"/>
            </a:br>
            <a:r>
              <a:rPr lang="sk-SK" b="1" dirty="0" smtClean="0"/>
              <a:t>Čo zvyknem urobiť, aby som nezabudol na nejakú úlohu:</a:t>
            </a:r>
            <a:r>
              <a:rPr lang="sk-SK" dirty="0" smtClean="0"/>
              <a:t/>
            </a:r>
            <a:br>
              <a:rPr lang="sk-SK" dirty="0" smtClean="0"/>
            </a:br>
            <a:endParaRPr lang="sk-SK" dirty="0"/>
          </a:p>
        </p:txBody>
      </p:sp>
      <p:sp>
        <p:nvSpPr>
          <p:cNvPr id="3" name="Zástupný symbol obsahu 2"/>
          <p:cNvSpPr>
            <a:spLocks noGrp="1"/>
          </p:cNvSpPr>
          <p:nvPr>
            <p:ph idx="1"/>
          </p:nvPr>
        </p:nvSpPr>
        <p:spPr>
          <a:xfrm>
            <a:off x="467544" y="2132856"/>
            <a:ext cx="8219256" cy="4608512"/>
          </a:xfrm>
        </p:spPr>
        <p:txBody>
          <a:bodyPr>
            <a:normAutofit fontScale="92500"/>
          </a:bodyPr>
          <a:lstStyle/>
          <a:p>
            <a:r>
              <a:rPr lang="sk-SK" dirty="0" smtClean="0"/>
              <a:t>A, nestarám sa, to je záležitosť mamy, </a:t>
            </a:r>
          </a:p>
          <a:p>
            <a:pPr>
              <a:buNone/>
            </a:pPr>
            <a:r>
              <a:rPr lang="sk-SK" dirty="0" smtClean="0"/>
              <a:t>   aby to </a:t>
            </a:r>
            <a:r>
              <a:rPr lang="sk-SK" dirty="0" err="1" smtClean="0"/>
              <a:t>odsledovala</a:t>
            </a:r>
            <a:endParaRPr lang="sk-SK" dirty="0" smtClean="0"/>
          </a:p>
          <a:p>
            <a:r>
              <a:rPr lang="sk-SK" dirty="0" smtClean="0"/>
              <a:t>B, píšem si na papierik aj s dátumami, kedy ktorú úlohu mám odovzdať, odfajkujem si, čo som už poslal</a:t>
            </a:r>
          </a:p>
          <a:p>
            <a:r>
              <a:rPr lang="sk-SK" dirty="0" smtClean="0"/>
              <a:t>C, opýtam sa spolužiaka/spolužiačky, kedy to máme poslať</a:t>
            </a:r>
          </a:p>
          <a:p>
            <a:r>
              <a:rPr lang="sk-SK" dirty="0" smtClean="0"/>
              <a:t>D, nerobím nič, čakám, kým mi učiteľ nenapíše</a:t>
            </a:r>
          </a:p>
          <a:p>
            <a:endParaRPr lang="sk-SK" dirty="0" smtClean="0"/>
          </a:p>
          <a:p>
            <a:pPr>
              <a:buNone/>
            </a:pPr>
            <a:r>
              <a:rPr lang="sk-SK" dirty="0" smtClean="0"/>
              <a:t>    	</a:t>
            </a:r>
            <a:r>
              <a:rPr lang="sk-SK" sz="2200" dirty="0" smtClean="0"/>
              <a:t>Aby ste nezabudli na niektorú z úloh, je najvhodnejšie si urobiť 	zoznam s úlohami a termínmi, kedy ich máte odovzdať. Označte 	si, čo ste už odovzdali a čo ešte máte pred sebou.  </a:t>
            </a:r>
          </a:p>
          <a:p>
            <a:pPr>
              <a:buNone/>
            </a:pPr>
            <a:endParaRPr lang="sk-SK" dirty="0"/>
          </a:p>
        </p:txBody>
      </p:sp>
      <p:pic>
        <p:nvPicPr>
          <p:cNvPr id="4" name="Obrázok 3" descr="C:\Users\CPPPaP\Desktop\žiak 2.jpg"/>
          <p:cNvPicPr/>
          <p:nvPr/>
        </p:nvPicPr>
        <p:blipFill>
          <a:blip r:embed="rId2" cstate="print"/>
          <a:srcRect/>
          <a:stretch>
            <a:fillRect/>
          </a:stretch>
        </p:blipFill>
        <p:spPr bwMode="auto">
          <a:xfrm>
            <a:off x="6228184" y="1916832"/>
            <a:ext cx="2137787" cy="1152128"/>
          </a:xfrm>
          <a:prstGeom prst="rect">
            <a:avLst/>
          </a:prstGeom>
          <a:noFill/>
          <a:ln w="9525">
            <a:noFill/>
            <a:miter lim="800000"/>
            <a:headEnd/>
            <a:tailEnd/>
          </a:ln>
        </p:spPr>
      </p:pic>
      <p:pic>
        <p:nvPicPr>
          <p:cNvPr id="1026" name="Picture 2" descr="C:\Users\CPPPaP\Desktop\kniha 3.jpg"/>
          <p:cNvPicPr>
            <a:picLocks noChangeAspect="1" noChangeArrowheads="1"/>
          </p:cNvPicPr>
          <p:nvPr/>
        </p:nvPicPr>
        <p:blipFill>
          <a:blip r:embed="rId3" cstate="print"/>
          <a:srcRect/>
          <a:stretch>
            <a:fillRect/>
          </a:stretch>
        </p:blipFill>
        <p:spPr bwMode="auto">
          <a:xfrm>
            <a:off x="251521" y="5157193"/>
            <a:ext cx="1153186" cy="108011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6" end="6"/>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1000" fill="hold"/>
                                        <p:tgtEl>
                                          <p:spTgt spid="1026"/>
                                        </p:tgtEl>
                                        <p:attrNameLst>
                                          <p:attrName>ppt_w</p:attrName>
                                        </p:attrNameLst>
                                      </p:cBhvr>
                                      <p:tavLst>
                                        <p:tav tm="0">
                                          <p:val>
                                            <p:fltVal val="0"/>
                                          </p:val>
                                        </p:tav>
                                        <p:tav tm="100000">
                                          <p:val>
                                            <p:strVal val="#ppt_w"/>
                                          </p:val>
                                        </p:tav>
                                      </p:tavLst>
                                    </p:anim>
                                    <p:anim calcmode="lin" valueType="num">
                                      <p:cBhvr>
                                        <p:cTn id="14" dur="1000" fill="hold"/>
                                        <p:tgtEl>
                                          <p:spTgt spid="1026"/>
                                        </p:tgtEl>
                                        <p:attrNameLst>
                                          <p:attrName>ppt_h</p:attrName>
                                        </p:attrNameLst>
                                      </p:cBhvr>
                                      <p:tavLst>
                                        <p:tav tm="0">
                                          <p:val>
                                            <p:fltVal val="0"/>
                                          </p:val>
                                        </p:tav>
                                        <p:tav tm="100000">
                                          <p:val>
                                            <p:strVal val="#ppt_h"/>
                                          </p:val>
                                        </p:tav>
                                      </p:tavLst>
                                    </p:anim>
                                    <p:anim calcmode="lin" valueType="num">
                                      <p:cBhvr>
                                        <p:cTn id="15" dur="1000" fill="hold"/>
                                        <p:tgtEl>
                                          <p:spTgt spid="1026"/>
                                        </p:tgtEl>
                                        <p:attrNameLst>
                                          <p:attrName>style.rotation</p:attrName>
                                        </p:attrNameLst>
                                      </p:cBhvr>
                                      <p:tavLst>
                                        <p:tav tm="0">
                                          <p:val>
                                            <p:fltVal val="90"/>
                                          </p:val>
                                        </p:tav>
                                        <p:tav tm="100000">
                                          <p:val>
                                            <p:fltVal val="0"/>
                                          </p:val>
                                        </p:tav>
                                      </p:tavLst>
                                    </p:anim>
                                    <p:animEffect transition="in" filter="fade">
                                      <p:cBhvr>
                                        <p:cTn id="16"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19256" cy="2088232"/>
          </a:xfrm>
        </p:spPr>
        <p:txBody>
          <a:bodyPr>
            <a:normAutofit fontScale="90000"/>
          </a:bodyPr>
          <a:lstStyle/>
          <a:p>
            <a:pPr lvl="0"/>
            <a:r>
              <a:rPr lang="sk-SK" b="1" dirty="0" smtClean="0"/>
              <a:t>Čo urobím, ak niečomu nerozumiem:</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a:bodyPr>
          <a:lstStyle/>
          <a:p>
            <a:r>
              <a:rPr lang="sk-SK" dirty="0" smtClean="0"/>
              <a:t>A, zatvorím zošit, to nezvládnem</a:t>
            </a:r>
          </a:p>
          <a:p>
            <a:r>
              <a:rPr lang="sk-SK" dirty="0" smtClean="0"/>
              <a:t>B, pokúšam sa to aspoň  odpísať, niekto mi to možno vysvetlí</a:t>
            </a:r>
          </a:p>
          <a:p>
            <a:r>
              <a:rPr lang="sk-SK" dirty="0" smtClean="0"/>
              <a:t>C, snažím sa sám/sama na to prísť, nevzdávam to</a:t>
            </a:r>
          </a:p>
          <a:p>
            <a:endParaRPr lang="sk-SK" dirty="0" smtClean="0"/>
          </a:p>
          <a:p>
            <a:pPr>
              <a:buNone/>
            </a:pPr>
            <a:endParaRPr lang="sk-SK" dirty="0" smtClean="0"/>
          </a:p>
          <a:p>
            <a:endParaRPr lang="sk-SK" dirty="0" smtClean="0"/>
          </a:p>
          <a:p>
            <a:pPr>
              <a:buNone/>
            </a:pPr>
            <a:r>
              <a:rPr lang="sk-SK" sz="2000" dirty="0" smtClean="0"/>
              <a:t>     	Ak niečomu nerozumiete, je dôležité nevzdávať sa a naďalej to 	skúšať. Odpíšte si aspoň poznámky a potom požiadajte niekoho o 	pomoc, aby vám to vysvetlil. </a:t>
            </a:r>
          </a:p>
          <a:p>
            <a:pPr>
              <a:buNone/>
            </a:pPr>
            <a:endParaRPr lang="sk-SK" dirty="0"/>
          </a:p>
        </p:txBody>
      </p:sp>
      <p:pic>
        <p:nvPicPr>
          <p:cNvPr id="2050" name="Picture 2" descr="C:\Users\CPPPaP\Desktop\kniha 3.jpg"/>
          <p:cNvPicPr>
            <a:picLocks noChangeAspect="1" noChangeArrowheads="1"/>
          </p:cNvPicPr>
          <p:nvPr/>
        </p:nvPicPr>
        <p:blipFill>
          <a:blip r:embed="rId2" cstate="print"/>
          <a:srcRect/>
          <a:stretch>
            <a:fillRect/>
          </a:stretch>
        </p:blipFill>
        <p:spPr bwMode="auto">
          <a:xfrm>
            <a:off x="251520" y="5120506"/>
            <a:ext cx="1152128" cy="107912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6" end="6"/>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p:cTn id="13" dur="1000" fill="hold"/>
                                        <p:tgtEl>
                                          <p:spTgt spid="2050"/>
                                        </p:tgtEl>
                                        <p:attrNameLst>
                                          <p:attrName>ppt_w</p:attrName>
                                        </p:attrNameLst>
                                      </p:cBhvr>
                                      <p:tavLst>
                                        <p:tav tm="0">
                                          <p:val>
                                            <p:fltVal val="0"/>
                                          </p:val>
                                        </p:tav>
                                        <p:tav tm="100000">
                                          <p:val>
                                            <p:strVal val="#ppt_w"/>
                                          </p:val>
                                        </p:tav>
                                      </p:tavLst>
                                    </p:anim>
                                    <p:anim calcmode="lin" valueType="num">
                                      <p:cBhvr>
                                        <p:cTn id="14" dur="1000" fill="hold"/>
                                        <p:tgtEl>
                                          <p:spTgt spid="2050"/>
                                        </p:tgtEl>
                                        <p:attrNameLst>
                                          <p:attrName>ppt_h</p:attrName>
                                        </p:attrNameLst>
                                      </p:cBhvr>
                                      <p:tavLst>
                                        <p:tav tm="0">
                                          <p:val>
                                            <p:fltVal val="0"/>
                                          </p:val>
                                        </p:tav>
                                        <p:tav tm="100000">
                                          <p:val>
                                            <p:strVal val="#ppt_h"/>
                                          </p:val>
                                        </p:tav>
                                      </p:tavLst>
                                    </p:anim>
                                    <p:anim calcmode="lin" valueType="num">
                                      <p:cBhvr>
                                        <p:cTn id="15" dur="1000" fill="hold"/>
                                        <p:tgtEl>
                                          <p:spTgt spid="2050"/>
                                        </p:tgtEl>
                                        <p:attrNameLst>
                                          <p:attrName>style.rotation</p:attrName>
                                        </p:attrNameLst>
                                      </p:cBhvr>
                                      <p:tavLst>
                                        <p:tav tm="0">
                                          <p:val>
                                            <p:fltVal val="90"/>
                                          </p:val>
                                        </p:tav>
                                        <p:tav tm="100000">
                                          <p:val>
                                            <p:fltVal val="0"/>
                                          </p:val>
                                        </p:tav>
                                      </p:tavLst>
                                    </p:anim>
                                    <p:animEffect transition="in" filter="fade">
                                      <p:cBhvr>
                                        <p:cTn id="16"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185</TotalTime>
  <Words>289</Words>
  <Application>Microsoft Office PowerPoint</Application>
  <PresentationFormat>Prezentácia na obrazovke (4:3)</PresentationFormat>
  <Paragraphs>115</Paragraphs>
  <Slides>14</Slides>
  <Notes>0</Notes>
  <HiddenSlides>0</HiddenSlides>
  <MMClips>0</MMClips>
  <ScaleCrop>false</ScaleCrop>
  <HeadingPairs>
    <vt:vector size="4" baseType="variant">
      <vt:variant>
        <vt:lpstr>Motív</vt:lpstr>
      </vt:variant>
      <vt:variant>
        <vt:i4>1</vt:i4>
      </vt:variant>
      <vt:variant>
        <vt:lpstr>Nadpisy snímok</vt:lpstr>
      </vt:variant>
      <vt:variant>
        <vt:i4>14</vt:i4>
      </vt:variant>
    </vt:vector>
  </HeadingPairs>
  <TitlesOfParts>
    <vt:vector size="15" baseType="lpstr">
      <vt:lpstr>Tok</vt:lpstr>
      <vt:lpstr>Ako sa učiť počas online vyučovania</vt:lpstr>
      <vt:lpstr>   Vstávam: </vt:lpstr>
      <vt:lpstr>  Učím sa: </vt:lpstr>
      <vt:lpstr>Úlohy si robím: </vt:lpstr>
      <vt:lpstr> Ako sa učím: </vt:lpstr>
      <vt:lpstr> Úlohy plním: </vt:lpstr>
      <vt:lpstr> V akom čase sa najlepšie učí: </vt:lpstr>
      <vt:lpstr>         Čo zvyknem urobiť, aby som nezabudol na nejakú úlohu: </vt:lpstr>
      <vt:lpstr>Čo urobím, ak niečomu nerozumiem: </vt:lpstr>
      <vt:lpstr> Koho môžem požiadať o pomoc, ak niečomu nerozumiem: </vt:lpstr>
      <vt:lpstr> Ak mám problém s pripojením počas online vyučovania, čo urobím? </vt:lpstr>
      <vt:lpstr> Spať zvyčajne chodím: </vt:lpstr>
      <vt:lpstr> Ako sa učíte? </vt:lpstr>
      <vt:lpstr>Snímka 14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Ako sa učiť počas online vyučovania</dc:title>
  <dc:creator>CPPPaP Galanta</dc:creator>
  <cp:lastModifiedBy>CPPPaP Galanta</cp:lastModifiedBy>
  <cp:revision>39</cp:revision>
  <dcterms:created xsi:type="dcterms:W3CDTF">2020-11-18T09:29:10Z</dcterms:created>
  <dcterms:modified xsi:type="dcterms:W3CDTF">2020-12-07T09:22:51Z</dcterms:modified>
</cp:coreProperties>
</file>